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73" r:id="rId2"/>
    <p:sldId id="258" r:id="rId3"/>
    <p:sldId id="275" r:id="rId4"/>
    <p:sldId id="257" r:id="rId5"/>
    <p:sldId id="274" r:id="rId6"/>
    <p:sldId id="259" r:id="rId7"/>
    <p:sldId id="260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1269663" cy="7669213"/>
  <p:notesSz cx="6858000" cy="9144000"/>
  <p:defaultTextStyle>
    <a:defPPr>
      <a:defRPr lang="ar-SA"/>
    </a:defPPr>
    <a:lvl1pPr marL="0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1096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2192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23289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64385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05481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46577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87673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28770" algn="r" defTabSz="1082192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1142" y="-67"/>
      </p:cViewPr>
      <p:guideLst>
        <p:guide orient="horz" pos="2416"/>
        <p:guide pos="35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BB392-0D1C-4D13-A91D-3F6B7B75161C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685800"/>
            <a:ext cx="50387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496EA-CD1B-43A6-A179-C08F2249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7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1096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2192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23289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64385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05481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46577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87673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28770" algn="l" defTabSz="10821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09638" y="685800"/>
            <a:ext cx="5038725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496EA-CD1B-43A6-A179-C08F224954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4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45225" y="2382427"/>
            <a:ext cx="9579214" cy="164391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90450" y="4345887"/>
            <a:ext cx="7888764" cy="19599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5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7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170506" y="307125"/>
            <a:ext cx="2535674" cy="654368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63483" y="307125"/>
            <a:ext cx="7419195" cy="654368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90226" y="4928180"/>
            <a:ext cx="9579214" cy="1523191"/>
          </a:xfrm>
        </p:spPr>
        <p:txBody>
          <a:bodyPr anchor="t"/>
          <a:lstStyle>
            <a:lvl1pPr algn="r">
              <a:defRPr sz="4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90226" y="3250540"/>
            <a:ext cx="9579214" cy="1677640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1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19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2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43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54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657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767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87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63483" y="1789484"/>
            <a:ext cx="4977434" cy="506132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728746" y="1789484"/>
            <a:ext cx="4977434" cy="506132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63483" y="1716697"/>
            <a:ext cx="4979392" cy="71543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096" indent="0">
              <a:buNone/>
              <a:defRPr sz="2400" b="1"/>
            </a:lvl2pPr>
            <a:lvl3pPr marL="1082192" indent="0">
              <a:buNone/>
              <a:defRPr sz="2100" b="1"/>
            </a:lvl3pPr>
            <a:lvl4pPr marL="1623289" indent="0">
              <a:buNone/>
              <a:defRPr sz="1900" b="1"/>
            </a:lvl4pPr>
            <a:lvl5pPr marL="2164385" indent="0">
              <a:buNone/>
              <a:defRPr sz="1900" b="1"/>
            </a:lvl5pPr>
            <a:lvl6pPr marL="2705481" indent="0">
              <a:buNone/>
              <a:defRPr sz="1900" b="1"/>
            </a:lvl6pPr>
            <a:lvl7pPr marL="3246577" indent="0">
              <a:buNone/>
              <a:defRPr sz="1900" b="1"/>
            </a:lvl7pPr>
            <a:lvl8pPr marL="3787673" indent="0">
              <a:buNone/>
              <a:defRPr sz="1900" b="1"/>
            </a:lvl8pPr>
            <a:lvl9pPr marL="4328770" indent="0">
              <a:buNone/>
              <a:defRPr sz="1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63483" y="2432135"/>
            <a:ext cx="4979392" cy="44186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724833" y="1716697"/>
            <a:ext cx="4981348" cy="71543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096" indent="0">
              <a:buNone/>
              <a:defRPr sz="2400" b="1"/>
            </a:lvl2pPr>
            <a:lvl3pPr marL="1082192" indent="0">
              <a:buNone/>
              <a:defRPr sz="2100" b="1"/>
            </a:lvl3pPr>
            <a:lvl4pPr marL="1623289" indent="0">
              <a:buNone/>
              <a:defRPr sz="1900" b="1"/>
            </a:lvl4pPr>
            <a:lvl5pPr marL="2164385" indent="0">
              <a:buNone/>
              <a:defRPr sz="1900" b="1"/>
            </a:lvl5pPr>
            <a:lvl6pPr marL="2705481" indent="0">
              <a:buNone/>
              <a:defRPr sz="1900" b="1"/>
            </a:lvl6pPr>
            <a:lvl7pPr marL="3246577" indent="0">
              <a:buNone/>
              <a:defRPr sz="1900" b="1"/>
            </a:lvl7pPr>
            <a:lvl8pPr marL="3787673" indent="0">
              <a:buNone/>
              <a:defRPr sz="1900" b="1"/>
            </a:lvl8pPr>
            <a:lvl9pPr marL="4328770" indent="0">
              <a:buNone/>
              <a:defRPr sz="1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724833" y="2432135"/>
            <a:ext cx="4981348" cy="44186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4" y="305348"/>
            <a:ext cx="3707641" cy="1299506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406125" y="305349"/>
            <a:ext cx="6300055" cy="6545461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63484" y="1604855"/>
            <a:ext cx="3707641" cy="5245955"/>
          </a:xfrm>
        </p:spPr>
        <p:txBody>
          <a:bodyPr/>
          <a:lstStyle>
            <a:lvl1pPr marL="0" indent="0">
              <a:buNone/>
              <a:defRPr sz="1700"/>
            </a:lvl1pPr>
            <a:lvl2pPr marL="541096" indent="0">
              <a:buNone/>
              <a:defRPr sz="1400"/>
            </a:lvl2pPr>
            <a:lvl3pPr marL="1082192" indent="0">
              <a:buNone/>
              <a:defRPr sz="1200"/>
            </a:lvl3pPr>
            <a:lvl4pPr marL="1623289" indent="0">
              <a:buNone/>
              <a:defRPr sz="1100"/>
            </a:lvl4pPr>
            <a:lvl5pPr marL="2164385" indent="0">
              <a:buNone/>
              <a:defRPr sz="1100"/>
            </a:lvl5pPr>
            <a:lvl6pPr marL="2705481" indent="0">
              <a:buNone/>
              <a:defRPr sz="1100"/>
            </a:lvl6pPr>
            <a:lvl7pPr marL="3246577" indent="0">
              <a:buNone/>
              <a:defRPr sz="1100"/>
            </a:lvl7pPr>
            <a:lvl8pPr marL="3787673" indent="0">
              <a:buNone/>
              <a:defRPr sz="1100"/>
            </a:lvl8pPr>
            <a:lvl9pPr marL="4328770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08933" y="5368449"/>
            <a:ext cx="6761798" cy="633776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08933" y="685258"/>
            <a:ext cx="6761798" cy="4601528"/>
          </a:xfrm>
        </p:spPr>
        <p:txBody>
          <a:bodyPr/>
          <a:lstStyle>
            <a:lvl1pPr marL="0" indent="0">
              <a:buNone/>
              <a:defRPr sz="3800"/>
            </a:lvl1pPr>
            <a:lvl2pPr marL="541096" indent="0">
              <a:buNone/>
              <a:defRPr sz="3300"/>
            </a:lvl2pPr>
            <a:lvl3pPr marL="1082192" indent="0">
              <a:buNone/>
              <a:defRPr sz="2800"/>
            </a:lvl3pPr>
            <a:lvl4pPr marL="1623289" indent="0">
              <a:buNone/>
              <a:defRPr sz="2400"/>
            </a:lvl4pPr>
            <a:lvl5pPr marL="2164385" indent="0">
              <a:buNone/>
              <a:defRPr sz="2400"/>
            </a:lvl5pPr>
            <a:lvl6pPr marL="2705481" indent="0">
              <a:buNone/>
              <a:defRPr sz="2400"/>
            </a:lvl6pPr>
            <a:lvl7pPr marL="3246577" indent="0">
              <a:buNone/>
              <a:defRPr sz="2400"/>
            </a:lvl7pPr>
            <a:lvl8pPr marL="3787673" indent="0">
              <a:buNone/>
              <a:defRPr sz="2400"/>
            </a:lvl8pPr>
            <a:lvl9pPr marL="4328770" indent="0">
              <a:buNone/>
              <a:defRPr sz="24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208933" y="6002225"/>
            <a:ext cx="6761798" cy="900067"/>
          </a:xfrm>
        </p:spPr>
        <p:txBody>
          <a:bodyPr/>
          <a:lstStyle>
            <a:lvl1pPr marL="0" indent="0">
              <a:buNone/>
              <a:defRPr sz="1700"/>
            </a:lvl1pPr>
            <a:lvl2pPr marL="541096" indent="0">
              <a:buNone/>
              <a:defRPr sz="1400"/>
            </a:lvl2pPr>
            <a:lvl3pPr marL="1082192" indent="0">
              <a:buNone/>
              <a:defRPr sz="1200"/>
            </a:lvl3pPr>
            <a:lvl4pPr marL="1623289" indent="0">
              <a:buNone/>
              <a:defRPr sz="1100"/>
            </a:lvl4pPr>
            <a:lvl5pPr marL="2164385" indent="0">
              <a:buNone/>
              <a:defRPr sz="1100"/>
            </a:lvl5pPr>
            <a:lvl6pPr marL="2705481" indent="0">
              <a:buNone/>
              <a:defRPr sz="1100"/>
            </a:lvl6pPr>
            <a:lvl7pPr marL="3246577" indent="0">
              <a:buNone/>
              <a:defRPr sz="1100"/>
            </a:lvl7pPr>
            <a:lvl8pPr marL="3787673" indent="0">
              <a:buNone/>
              <a:defRPr sz="1100"/>
            </a:lvl8pPr>
            <a:lvl9pPr marL="4328770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63483" y="307124"/>
            <a:ext cx="10142697" cy="1278202"/>
          </a:xfrm>
          <a:prstGeom prst="rect">
            <a:avLst/>
          </a:prstGeom>
        </p:spPr>
        <p:txBody>
          <a:bodyPr vert="horz" lIns="108219" tIns="54110" rIns="108219" bIns="5411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63483" y="1789484"/>
            <a:ext cx="10142697" cy="5061326"/>
          </a:xfrm>
          <a:prstGeom prst="rect">
            <a:avLst/>
          </a:prstGeom>
        </p:spPr>
        <p:txBody>
          <a:bodyPr vert="horz" lIns="108219" tIns="54110" rIns="108219" bIns="5411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076592" y="7108225"/>
            <a:ext cx="2629588" cy="408315"/>
          </a:xfrm>
          <a:prstGeom prst="rect">
            <a:avLst/>
          </a:prstGeom>
        </p:spPr>
        <p:txBody>
          <a:bodyPr vert="horz" lIns="108219" tIns="54110" rIns="108219" bIns="54110" rtlCol="1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850468" y="7108225"/>
            <a:ext cx="3568727" cy="408315"/>
          </a:xfrm>
          <a:prstGeom prst="rect">
            <a:avLst/>
          </a:prstGeom>
        </p:spPr>
        <p:txBody>
          <a:bodyPr vert="horz" lIns="108219" tIns="54110" rIns="108219" bIns="54110" rtlCol="1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63483" y="7108225"/>
            <a:ext cx="2629588" cy="408315"/>
          </a:xfrm>
          <a:prstGeom prst="rect">
            <a:avLst/>
          </a:prstGeom>
        </p:spPr>
        <p:txBody>
          <a:bodyPr vert="horz" lIns="108219" tIns="54110" rIns="108219" bIns="54110" rtlCol="1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2192" rtl="1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822" indent="-405822" algn="r" defTabSz="1082192" rtl="1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9281" indent="-338185" algn="r" defTabSz="1082192" rtl="1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741" indent="-270548" algn="r" defTabSz="1082192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837" indent="-270548" algn="r" defTabSz="1082192" rtl="1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933" indent="-270548" algn="r" defTabSz="1082192" rtl="1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6029" indent="-270548" algn="r" defTabSz="1082192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7125" indent="-270548" algn="r" defTabSz="1082192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8222" indent="-270548" algn="r" defTabSz="1082192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9318" indent="-270548" algn="r" defTabSz="1082192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096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192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289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4385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5481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6577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7673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770" algn="r" defTabSz="1082192" rtl="1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56" y="1674367"/>
            <a:ext cx="10767875" cy="4116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5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48" y="-30623"/>
            <a:ext cx="11093420" cy="5061326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endParaRPr lang="en-US" sz="4300" dirty="0"/>
          </a:p>
          <a:p>
            <a:pPr algn="just" rtl="0"/>
            <a:r>
              <a:rPr lang="en-US" sz="4300" dirty="0"/>
              <a:t> </a:t>
            </a:r>
            <a:r>
              <a:rPr lang="en-US" sz="4300" b="1" dirty="0" err="1"/>
              <a:t>dihydropyridines</a:t>
            </a:r>
            <a:r>
              <a:rPr lang="en-US" sz="4300" dirty="0"/>
              <a:t> as </a:t>
            </a:r>
            <a:r>
              <a:rPr lang="en-US" sz="4300" b="1" dirty="0"/>
              <a:t>amlodipine</a:t>
            </a:r>
            <a:r>
              <a:rPr lang="en-US" sz="4300" b="1" dirty="0" smtClean="0"/>
              <a:t>, </a:t>
            </a:r>
            <a:r>
              <a:rPr lang="en-US" sz="4300" b="1" dirty="0" err="1"/>
              <a:t>nifedipine</a:t>
            </a:r>
            <a:r>
              <a:rPr lang="en-US" sz="4300" b="1" dirty="0"/>
              <a:t>, </a:t>
            </a:r>
            <a:r>
              <a:rPr lang="en-US" sz="4300" dirty="0" smtClean="0"/>
              <a:t>have </a:t>
            </a:r>
            <a:r>
              <a:rPr lang="en-US" sz="4300" dirty="0"/>
              <a:t>a greater ratio of vascular smooth muscle effects relative to cardiac </a:t>
            </a:r>
            <a:r>
              <a:rPr lang="en-US" sz="4300" dirty="0" smtClean="0"/>
              <a:t>effects.</a:t>
            </a:r>
            <a:r>
              <a:rPr lang="en-US" sz="4300" b="1" dirty="0" smtClean="0"/>
              <a:t> </a:t>
            </a:r>
          </a:p>
          <a:p>
            <a:pPr algn="just" rtl="0"/>
            <a:r>
              <a:rPr lang="en-US" sz="4300" b="1" dirty="0" err="1" smtClean="0"/>
              <a:t>Nondihydropyridine</a:t>
            </a:r>
            <a:r>
              <a:rPr lang="en-US" sz="4300" dirty="0" smtClean="0"/>
              <a:t> </a:t>
            </a:r>
            <a:r>
              <a:rPr lang="en-US" sz="4300" dirty="0"/>
              <a:t>as </a:t>
            </a:r>
            <a:r>
              <a:rPr lang="en-US" sz="4300" dirty="0" err="1"/>
              <a:t>diltiazem</a:t>
            </a:r>
            <a:r>
              <a:rPr lang="en-US" sz="4300" dirty="0"/>
              <a:t> and verapamil.</a:t>
            </a:r>
          </a:p>
          <a:p>
            <a:pPr algn="just" rtl="0"/>
            <a:r>
              <a:rPr lang="en-US" sz="4300" dirty="0"/>
              <a:t> </a:t>
            </a:r>
            <a:r>
              <a:rPr lang="en-US" sz="4300" dirty="0" err="1"/>
              <a:t>Nifedipine</a:t>
            </a:r>
            <a:r>
              <a:rPr lang="en-US" sz="4300" dirty="0"/>
              <a:t> and the other </a:t>
            </a:r>
            <a:r>
              <a:rPr lang="en-US" sz="4300" dirty="0" err="1"/>
              <a:t>dihydropyridine</a:t>
            </a:r>
            <a:r>
              <a:rPr lang="en-US" sz="4300" dirty="0"/>
              <a:t> agents are more vasodilators and have less cardiac depressant effect than verapamil and </a:t>
            </a:r>
            <a:r>
              <a:rPr lang="en-US" sz="4300" dirty="0" err="1"/>
              <a:t>diltiazem</a:t>
            </a:r>
            <a:r>
              <a:rPr lang="en-US" sz="4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213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5000" y="694108"/>
            <a:ext cx="11182168" cy="5061326"/>
          </a:xfrm>
        </p:spPr>
        <p:txBody>
          <a:bodyPr>
            <a:noAutofit/>
          </a:bodyPr>
          <a:lstStyle/>
          <a:p>
            <a:pPr algn="l" rtl="0"/>
            <a:r>
              <a:rPr lang="en-US" sz="4300" dirty="0"/>
              <a:t>Verapamil has the greatest depressant effect on the heart and may decrease heart rate and cardiac output. </a:t>
            </a:r>
            <a:r>
              <a:rPr lang="en-US" sz="4300" dirty="0" err="1"/>
              <a:t>Diltiazem</a:t>
            </a:r>
            <a:r>
              <a:rPr lang="en-US" sz="4300" dirty="0"/>
              <a:t> has intermediate actions. </a:t>
            </a:r>
          </a:p>
          <a:p>
            <a:pPr algn="l" rtl="0"/>
            <a:endParaRPr lang="en-US" sz="4300" dirty="0"/>
          </a:p>
          <a:p>
            <a:pPr algn="l" rtl="0"/>
            <a:r>
              <a:rPr lang="en-US" sz="4300" dirty="0"/>
              <a:t>The calcium channel blockers are orally active agents and are characterized by high first-pass effect, high plasma protein binding, and extensive metabolism.</a:t>
            </a:r>
          </a:p>
          <a:p>
            <a:pPr algn="l" rtl="0"/>
            <a:endParaRPr lang="en-US" sz="4300" dirty="0"/>
          </a:p>
          <a:p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24941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623790"/>
            <a:ext cx="10142697" cy="127820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Therapeutic uses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1242" y="1672203"/>
            <a:ext cx="10915926" cy="5061326"/>
          </a:xfrm>
        </p:spPr>
        <p:txBody>
          <a:bodyPr>
            <a:noAutofit/>
          </a:bodyPr>
          <a:lstStyle/>
          <a:p>
            <a:pPr algn="just" rtl="0"/>
            <a:r>
              <a:rPr lang="en-US" sz="4300" dirty="0"/>
              <a:t>CCBs may be used as an initial therapy or as add-on therapy. </a:t>
            </a:r>
          </a:p>
          <a:p>
            <a:pPr algn="just" rtl="0"/>
            <a:r>
              <a:rPr lang="en-US" sz="4300" dirty="0"/>
              <a:t>They are useful in the treatment of hypertensive patients who also have </a:t>
            </a:r>
            <a:r>
              <a:rPr lang="en-US" sz="4300" b="1" dirty="0">
                <a:solidFill>
                  <a:srgbClr val="FF0000"/>
                </a:solidFill>
              </a:rPr>
              <a:t>asthma</a:t>
            </a:r>
            <a:r>
              <a:rPr lang="en-US" sz="4300" dirty="0"/>
              <a:t>, </a:t>
            </a:r>
            <a:r>
              <a:rPr lang="en-US" sz="4300" b="1" dirty="0">
                <a:solidFill>
                  <a:srgbClr val="0070C0"/>
                </a:solidFill>
              </a:rPr>
              <a:t>diabetes</a:t>
            </a:r>
            <a:r>
              <a:rPr lang="en-US" sz="4300" dirty="0"/>
              <a:t>, and/or </a:t>
            </a:r>
            <a:r>
              <a:rPr lang="en-US" sz="4300" b="1" dirty="0">
                <a:solidFill>
                  <a:srgbClr val="00B050"/>
                </a:solidFill>
              </a:rPr>
              <a:t>peripheral vascular disease</a:t>
            </a:r>
            <a:r>
              <a:rPr lang="en-US" sz="4300" dirty="0"/>
              <a:t> because unlike β-blockers, they do not have the potential to adversely affect these conditions.</a:t>
            </a:r>
          </a:p>
        </p:txBody>
      </p:sp>
    </p:spTree>
    <p:extLst>
      <p:ext uri="{BB962C8B-B14F-4D97-AF65-F5344CB8AC3E}">
        <p14:creationId xmlns:p14="http://schemas.microsoft.com/office/powerpoint/2010/main" val="23677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48" y="1511152"/>
            <a:ext cx="11093420" cy="5061326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4300" b="1" dirty="0"/>
              <a:t>2.</a:t>
            </a:r>
            <a:r>
              <a:rPr lang="en-US" sz="4300" dirty="0"/>
              <a:t> All CCBs are useful in the treatment of angina.</a:t>
            </a:r>
          </a:p>
          <a:p>
            <a:pPr marL="0" indent="0" algn="just" rtl="0">
              <a:buNone/>
            </a:pPr>
            <a:r>
              <a:rPr lang="en-US" sz="4300" b="1" dirty="0"/>
              <a:t>3.</a:t>
            </a:r>
            <a:r>
              <a:rPr lang="en-US" sz="4300" dirty="0"/>
              <a:t> </a:t>
            </a:r>
            <a:r>
              <a:rPr lang="en-US" sz="4300" i="1" dirty="0" err="1"/>
              <a:t>diltiazem</a:t>
            </a:r>
            <a:r>
              <a:rPr lang="en-US" sz="4300" i="1" dirty="0"/>
              <a:t> </a:t>
            </a:r>
            <a:r>
              <a:rPr lang="en-US" sz="4300" dirty="0"/>
              <a:t>and </a:t>
            </a:r>
            <a:r>
              <a:rPr lang="en-US" sz="4300" i="1" dirty="0"/>
              <a:t>verapamil </a:t>
            </a:r>
            <a:r>
              <a:rPr lang="en-US" sz="4300" dirty="0"/>
              <a:t>are used in the treatment of atrial fibrillation.</a:t>
            </a:r>
          </a:p>
          <a:p>
            <a:pPr algn="just"/>
            <a:endParaRPr lang="en-US" sz="4300" dirty="0"/>
          </a:p>
          <a:p>
            <a:pPr algn="just"/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42528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462738"/>
            <a:ext cx="10142697" cy="1278202"/>
          </a:xfrm>
        </p:spPr>
        <p:txBody>
          <a:bodyPr>
            <a:noAutofit/>
          </a:bodyPr>
          <a:lstStyle/>
          <a:p>
            <a:r>
              <a:rPr lang="en-US" sz="5700" b="1" dirty="0">
                <a:solidFill>
                  <a:srgbClr val="FF0000"/>
                </a:solidFill>
              </a:rPr>
              <a:t>Adverse effects</a:t>
            </a:r>
            <a:r>
              <a:rPr lang="en-US" sz="5700" dirty="0">
                <a:solidFill>
                  <a:srgbClr val="FF0000"/>
                </a:solidFill>
              </a:rPr>
              <a:t/>
            </a:r>
            <a:br>
              <a:rPr lang="en-US" sz="5700" dirty="0">
                <a:solidFill>
                  <a:srgbClr val="FF0000"/>
                </a:solidFill>
              </a:rPr>
            </a:br>
            <a:endParaRPr lang="en-US" sz="57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70497" y="1672203"/>
            <a:ext cx="11118918" cy="5061326"/>
          </a:xfrm>
        </p:spPr>
        <p:txBody>
          <a:bodyPr>
            <a:noAutofit/>
          </a:bodyPr>
          <a:lstStyle/>
          <a:p>
            <a:pPr lvl="0" algn="just" rtl="0"/>
            <a:r>
              <a:rPr lang="en-US" sz="4300" b="1" i="1" dirty="0">
                <a:solidFill>
                  <a:srgbClr val="00B050"/>
                </a:solidFill>
              </a:rPr>
              <a:t>Verapamil </a:t>
            </a:r>
            <a:r>
              <a:rPr lang="en-US" sz="4300" b="1" dirty="0">
                <a:solidFill>
                  <a:srgbClr val="00B050"/>
                </a:solidFill>
              </a:rPr>
              <a:t>and </a:t>
            </a:r>
            <a:r>
              <a:rPr lang="en-US" sz="4300" b="1" i="1" dirty="0" err="1">
                <a:solidFill>
                  <a:srgbClr val="00B050"/>
                </a:solidFill>
              </a:rPr>
              <a:t>diltiazem</a:t>
            </a:r>
            <a:r>
              <a:rPr lang="en-US" sz="4300" b="1" i="1" dirty="0">
                <a:solidFill>
                  <a:srgbClr val="00B050"/>
                </a:solidFill>
              </a:rPr>
              <a:t> </a:t>
            </a:r>
            <a:r>
              <a:rPr lang="en-US" sz="4300" dirty="0"/>
              <a:t>should be avoided in patients with heart failure or with </a:t>
            </a:r>
            <a:r>
              <a:rPr lang="en-US" sz="4300" dirty="0" err="1"/>
              <a:t>atrioventricular</a:t>
            </a:r>
            <a:r>
              <a:rPr lang="en-US" sz="4300" dirty="0"/>
              <a:t> block due to their negative </a:t>
            </a:r>
            <a:r>
              <a:rPr lang="en-US" sz="4300" dirty="0" smtClean="0"/>
              <a:t>inotropic </a:t>
            </a:r>
            <a:r>
              <a:rPr lang="en-US" sz="4300" dirty="0"/>
              <a:t>and </a:t>
            </a:r>
            <a:r>
              <a:rPr lang="en-US" sz="4300" dirty="0" err="1" smtClean="0"/>
              <a:t>dromotropic</a:t>
            </a:r>
            <a:r>
              <a:rPr lang="en-US" sz="4300" dirty="0" smtClean="0"/>
              <a:t>.</a:t>
            </a:r>
            <a:endParaRPr lang="en-US" sz="4300" dirty="0"/>
          </a:p>
          <a:p>
            <a:pPr algn="just"/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38462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5000" y="1016210"/>
            <a:ext cx="11182168" cy="5061326"/>
          </a:xfrm>
        </p:spPr>
        <p:txBody>
          <a:bodyPr>
            <a:normAutofit/>
          </a:bodyPr>
          <a:lstStyle/>
          <a:p>
            <a:pPr lvl="0" algn="just" rtl="0"/>
            <a:r>
              <a:rPr lang="en-US" sz="4300" dirty="0"/>
              <a:t>Dizziness, headache, and a feeling of fatigue caused by a decrease in blood pressure are more frequent with </a:t>
            </a:r>
            <a:r>
              <a:rPr lang="en-US" sz="4300" dirty="0" err="1"/>
              <a:t>dihydropyridines</a:t>
            </a:r>
            <a:r>
              <a:rPr lang="en-US" sz="4300" dirty="0"/>
              <a:t> (as amlodipine and </a:t>
            </a:r>
            <a:r>
              <a:rPr lang="en-US" sz="4300" dirty="0" err="1"/>
              <a:t>nifidipine</a:t>
            </a:r>
            <a:r>
              <a:rPr lang="en-US" sz="4300" dirty="0"/>
              <a:t>). Peripheral edema  is common and gingival hyperplasia may occur. </a:t>
            </a:r>
          </a:p>
          <a:p>
            <a:pPr algn="just" rtl="0"/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124055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7484" y="291479"/>
            <a:ext cx="10142697" cy="127820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Centrally acting adrenergic drugs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48" y="533057"/>
            <a:ext cx="11004673" cy="5463954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endParaRPr lang="en-US" dirty="0"/>
          </a:p>
          <a:p>
            <a:pPr marL="0" indent="0" algn="just" rtl="0">
              <a:buNone/>
            </a:pPr>
            <a:r>
              <a:rPr lang="en-US" b="1" dirty="0"/>
              <a:t>A. Clonidine</a:t>
            </a:r>
            <a:endParaRPr lang="en-US" dirty="0"/>
          </a:p>
          <a:p>
            <a:pPr marL="0" indent="0" algn="just" rtl="0">
              <a:buNone/>
            </a:pPr>
            <a:r>
              <a:rPr lang="en-US" dirty="0" smtClean="0"/>
              <a:t> central </a:t>
            </a:r>
            <a:r>
              <a:rPr lang="en-US" dirty="0"/>
              <a:t>α2 agonist to produce inhibition of sympathetic vasomotor centers in the </a:t>
            </a:r>
            <a:r>
              <a:rPr lang="en-US" dirty="0" smtClean="0"/>
              <a:t>brainstem.</a:t>
            </a:r>
          </a:p>
          <a:p>
            <a:pPr marL="0" indent="0" algn="just" rtl="0">
              <a:buNone/>
            </a:pPr>
            <a:r>
              <a:rPr lang="en-US" dirty="0" smtClean="0"/>
              <a:t> </a:t>
            </a:r>
            <a:r>
              <a:rPr lang="en-US" dirty="0"/>
              <a:t>This leads to reduced total peripheral resistance and decreased blood pressure. </a:t>
            </a:r>
          </a:p>
          <a:p>
            <a:pPr marL="0" indent="0" algn="just" rtl="0">
              <a:buNone/>
            </a:pPr>
            <a:r>
              <a:rPr lang="en-US" dirty="0" smtClean="0"/>
              <a:t> </a:t>
            </a:r>
            <a:r>
              <a:rPr lang="en-US" dirty="0"/>
              <a:t>Adverse effects include sedation, dry mouth, and constipation. </a:t>
            </a:r>
          </a:p>
          <a:p>
            <a:pPr marL="0" indent="0" algn="just" rtl="0">
              <a:buNone/>
            </a:pPr>
            <a:r>
              <a:rPr lang="en-US" i="1" dirty="0" smtClean="0"/>
              <a:t> </a:t>
            </a:r>
            <a:r>
              <a:rPr lang="en-US" i="1" dirty="0"/>
              <a:t>It </a:t>
            </a:r>
            <a:r>
              <a:rPr lang="en-US" dirty="0" err="1" smtClean="0"/>
              <a:t>shouldbe</a:t>
            </a:r>
            <a:r>
              <a:rPr lang="en-US" dirty="0" smtClean="0"/>
              <a:t> </a:t>
            </a:r>
            <a:r>
              <a:rPr lang="en-US" dirty="0"/>
              <a:t>withdrawn slowly if discontinuation is required.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48" y="705896"/>
            <a:ext cx="11093420" cy="5061326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4700" b="1" dirty="0">
                <a:solidFill>
                  <a:srgbClr val="00B050"/>
                </a:solidFill>
              </a:rPr>
              <a:t>B</a:t>
            </a:r>
            <a:r>
              <a:rPr lang="en-US" sz="4300" b="1" dirty="0">
                <a:solidFill>
                  <a:srgbClr val="00B050"/>
                </a:solidFill>
              </a:rPr>
              <a:t>. </a:t>
            </a:r>
            <a:r>
              <a:rPr lang="en-US" sz="4700" b="1" dirty="0">
                <a:solidFill>
                  <a:srgbClr val="00B050"/>
                </a:solidFill>
              </a:rPr>
              <a:t>Methyldopa</a:t>
            </a:r>
            <a:endParaRPr lang="en-US" sz="4300" b="1" dirty="0">
              <a:solidFill>
                <a:srgbClr val="00B050"/>
              </a:solidFill>
            </a:endParaRPr>
          </a:p>
          <a:p>
            <a:pPr algn="just" rtl="0"/>
            <a:r>
              <a:rPr lang="en-US" sz="4300" dirty="0"/>
              <a:t>Methyldopa  is an </a:t>
            </a:r>
            <a:r>
              <a:rPr lang="en-US" sz="4300" b="1" dirty="0">
                <a:solidFill>
                  <a:srgbClr val="C00000"/>
                </a:solidFill>
              </a:rPr>
              <a:t>α2 agonist </a:t>
            </a:r>
            <a:r>
              <a:rPr lang="en-US" sz="4300" dirty="0"/>
              <a:t>that is converted to </a:t>
            </a:r>
            <a:r>
              <a:rPr lang="en-US" sz="4300" dirty="0" err="1"/>
              <a:t>methylnorepinephrine</a:t>
            </a:r>
            <a:r>
              <a:rPr lang="en-US" sz="4300" dirty="0"/>
              <a:t> centrally to diminish adrenergic outflow from the CNS. </a:t>
            </a:r>
          </a:p>
          <a:p>
            <a:pPr algn="just" rtl="0"/>
            <a:r>
              <a:rPr lang="en-US" sz="4300" dirty="0"/>
              <a:t>The most common side effects of methyldopa are sedation and drowsiness.</a:t>
            </a:r>
          </a:p>
          <a:p>
            <a:pPr algn="just" rtl="0"/>
            <a:r>
              <a:rPr lang="en-US" sz="4300" dirty="0"/>
              <a:t> It is mainly used for management of hypertension in pregnancy, where it has a record of safety. </a:t>
            </a:r>
          </a:p>
          <a:p>
            <a:pPr algn="just"/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25156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594246"/>
            <a:ext cx="10142697" cy="127820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Angiotensin-converting </a:t>
            </a:r>
            <a:r>
              <a:rPr lang="en-US" b="1" dirty="0" smtClean="0">
                <a:solidFill>
                  <a:srgbClr val="C00000"/>
                </a:solidFill>
              </a:rPr>
              <a:t>enzyme inhibitors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-45000" y="1579889"/>
            <a:ext cx="11182168" cy="566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enalapril</a:t>
            </a:r>
            <a:r>
              <a:rPr lang="en-US" sz="43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3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lisinopril</a:t>
            </a:r>
            <a:r>
              <a:rPr lang="en-US" sz="4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lower blood pressure by reducing peripheral vascular resistance. </a:t>
            </a:r>
          </a:p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These drugs block the enzyme </a:t>
            </a:r>
            <a:r>
              <a:rPr lang="en-US" sz="4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ACE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which cleaves </a:t>
            </a:r>
            <a:r>
              <a:rPr lang="en-US" sz="4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angiotensin I</a:t>
            </a:r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to form the potent </a:t>
            </a:r>
            <a:r>
              <a:rPr lang="en-US" sz="43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vasoconstrictor angiotensin II</a:t>
            </a:r>
            <a:r>
              <a:rPr lang="en-US" sz="4300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rtl="0"/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ACE  break </a:t>
            </a:r>
            <a:r>
              <a:rPr lang="en-US" sz="43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bradykinin</a:t>
            </a:r>
            <a:r>
              <a:rPr lang="en-US" sz="4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a potent vasodilator that work by stimulation release of nitric oxide and </a:t>
            </a:r>
            <a:r>
              <a:rPr lang="en-US" sz="4300" dirty="0" err="1" smtClean="0">
                <a:latin typeface="Times New Roman" pitchFamily="18" charset="0"/>
                <a:cs typeface="Times New Roman" pitchFamily="18" charset="0"/>
              </a:rPr>
              <a:t>prostacycline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4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239" y="1789484"/>
            <a:ext cx="10801200" cy="5061326"/>
          </a:xfrm>
        </p:spPr>
        <p:txBody>
          <a:bodyPr/>
          <a:lstStyle/>
          <a:p>
            <a:pPr marL="0" indent="0" algn="l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ACE  break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bradykinin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 potent vasodilator that work by stimulation release of nitric oxide and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prostacycline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08524"/>
            <a:ext cx="11048421" cy="5061326"/>
          </a:xfrm>
        </p:spPr>
        <p:txBody>
          <a:bodyPr>
            <a:noAutofit/>
          </a:bodyPr>
          <a:lstStyle/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Vasodilation of both arterioles and veins occurs as a result of </a:t>
            </a:r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decreased vasoconstriction (from diminished levels of angiotensin II) and enhanced vasodilation (from increased </a:t>
            </a:r>
            <a:r>
              <a:rPr 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bradykinin</a:t>
            </a:r>
            <a:r>
              <a:rPr 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 rtl="0">
              <a:buNone/>
            </a:pPr>
            <a:endParaRPr lang="en-US" sz="43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ACE inhibitors also decrease the secretion of </a:t>
            </a:r>
            <a:r>
              <a:rPr lang="en-US" sz="4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aldosterone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, resulting in </a:t>
            </a:r>
            <a:r>
              <a:rPr lang="en-US" sz="4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decreased sodium and water retention.</a:t>
            </a:r>
          </a:p>
        </p:txBody>
      </p:sp>
    </p:spTree>
    <p:extLst>
      <p:ext uri="{BB962C8B-B14F-4D97-AF65-F5344CB8AC3E}">
        <p14:creationId xmlns:p14="http://schemas.microsoft.com/office/powerpoint/2010/main" val="283596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39" y="2322438"/>
            <a:ext cx="10883522" cy="282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7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543264"/>
            <a:ext cx="10142697" cy="1278202"/>
          </a:xfrm>
        </p:spPr>
        <p:txBody>
          <a:bodyPr>
            <a:noAutofit/>
          </a:bodyPr>
          <a:lstStyle/>
          <a:p>
            <a:r>
              <a:rPr lang="en-US" sz="5700" b="1" dirty="0">
                <a:solidFill>
                  <a:srgbClr val="FFC000"/>
                </a:solidFill>
              </a:rPr>
              <a:t>Pharmacokinetics</a:t>
            </a:r>
            <a:r>
              <a:rPr lang="en-US" sz="5700" dirty="0">
                <a:solidFill>
                  <a:srgbClr val="FFC000"/>
                </a:solidFill>
              </a:rPr>
              <a:t/>
            </a:r>
            <a:br>
              <a:rPr lang="en-US" sz="5700" dirty="0">
                <a:solidFill>
                  <a:srgbClr val="FFC000"/>
                </a:solidFill>
              </a:rPr>
            </a:br>
            <a:endParaRPr lang="en-US" sz="5700" dirty="0">
              <a:solidFill>
                <a:srgbClr val="FFC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48" y="1511152"/>
            <a:ext cx="11093420" cy="5061326"/>
          </a:xfrm>
        </p:spPr>
        <p:txBody>
          <a:bodyPr>
            <a:noAutofit/>
          </a:bodyPr>
          <a:lstStyle/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ACE inhibitors are orally bioavailable as a </a:t>
            </a:r>
            <a:r>
              <a:rPr 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 or </a:t>
            </a:r>
            <a:r>
              <a:rPr 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prodrug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All but </a:t>
            </a:r>
            <a:r>
              <a:rPr lang="en-US" sz="43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captopril</a:t>
            </a:r>
            <a:r>
              <a:rPr lang="en-US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3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lisinopril</a:t>
            </a:r>
            <a:r>
              <a:rPr lang="en-US" sz="43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undergo hepatic conversion to active metabolites. </a:t>
            </a:r>
          </a:p>
          <a:p>
            <a:pPr algn="just" rtl="0"/>
            <a:r>
              <a:rPr lang="en-US" sz="4300" i="1" dirty="0" err="1">
                <a:latin typeface="Times New Roman" pitchFamily="18" charset="0"/>
                <a:cs typeface="Times New Roman" pitchFamily="18" charset="0"/>
              </a:rPr>
              <a:t>Fosinopril</a:t>
            </a:r>
            <a:r>
              <a:rPr lang="en-US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is the only ACE inhibitor that is not eliminated primarily by the kidneys and does not require dose adjustment in patients with renal impairment.</a:t>
            </a:r>
          </a:p>
          <a:p>
            <a:pPr algn="just"/>
            <a:endParaRPr lang="en-US" sz="4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7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543264"/>
            <a:ext cx="10142697" cy="1278202"/>
          </a:xfrm>
        </p:spPr>
        <p:txBody>
          <a:bodyPr>
            <a:noAutofit/>
          </a:bodyPr>
          <a:lstStyle/>
          <a:p>
            <a:r>
              <a:rPr lang="en-US" sz="5700" b="1" dirty="0">
                <a:solidFill>
                  <a:srgbClr val="FF0000"/>
                </a:solidFill>
              </a:rPr>
              <a:t>Therapeutic uses</a:t>
            </a:r>
            <a:r>
              <a:rPr lang="en-US" sz="5700" dirty="0">
                <a:solidFill>
                  <a:srgbClr val="FF0000"/>
                </a:solidFill>
              </a:rPr>
              <a:t/>
            </a:r>
            <a:br>
              <a:rPr lang="en-US" sz="5700" dirty="0">
                <a:solidFill>
                  <a:srgbClr val="FF0000"/>
                </a:solidFill>
              </a:rPr>
            </a:br>
            <a:endParaRPr lang="en-US" sz="57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2495" y="1579890"/>
            <a:ext cx="10915926" cy="5061326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1.Treatment of </a:t>
            </a:r>
            <a:r>
              <a:rPr lang="en-US" sz="4300" dirty="0" err="1">
                <a:latin typeface="Times New Roman" pitchFamily="18" charset="0"/>
                <a:cs typeface="Times New Roman" pitchFamily="18" charset="0"/>
              </a:rPr>
              <a:t>hypertention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, heart failure, hypertensive  patients with chronic kidney disease, and coronary artery disease.</a:t>
            </a:r>
          </a:p>
          <a:p>
            <a:pPr marL="0" indent="0" algn="just" rtl="0">
              <a:buNone/>
            </a:pP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2. ACE inhibitors slow the progression of </a:t>
            </a:r>
            <a:r>
              <a:rPr lang="en-US" sz="4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diabetic nephropathy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so used in patients with diabetic nephropathy. </a:t>
            </a:r>
          </a:p>
          <a:p>
            <a:pPr marL="0" indent="0" algn="just" rtl="0">
              <a:buNone/>
            </a:pP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3. Treating patient following </a:t>
            </a:r>
            <a:r>
              <a:rPr lang="en-US" sz="4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myocardial infarction.</a:t>
            </a:r>
          </a:p>
          <a:p>
            <a:pPr marL="0" indent="0" algn="just" rtl="0">
              <a:buNone/>
            </a:pPr>
            <a:endParaRPr lang="en-US" sz="4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9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543264"/>
            <a:ext cx="10142697" cy="127820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Adverse effects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70497" y="1338313"/>
            <a:ext cx="11030170" cy="5061326"/>
          </a:xfrm>
        </p:spPr>
        <p:txBody>
          <a:bodyPr>
            <a:noAutofit/>
          </a:bodyPr>
          <a:lstStyle/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hypotension can occur after initial doses. </a:t>
            </a:r>
            <a:endParaRPr lang="en-US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en-US" sz="43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en-US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hyperkalemia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, dry cough sometimes accompanied by wheezing, and angioedema.  </a:t>
            </a:r>
            <a:endParaRPr lang="en-US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63483" y="623790"/>
            <a:ext cx="10142697" cy="127820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3. Calcium channel blockers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5000" y="1833255"/>
            <a:ext cx="11093420" cy="5061326"/>
          </a:xfrm>
        </p:spPr>
        <p:txBody>
          <a:bodyPr>
            <a:noAutofit/>
          </a:bodyPr>
          <a:lstStyle/>
          <a:p>
            <a:pPr algn="just" rtl="0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calcium channel blockers reduce peripheral resistance and blood pressure.</a:t>
            </a:r>
          </a:p>
          <a:p>
            <a:pPr algn="just" rtl="0"/>
            <a:r>
              <a:rPr lang="en-US" sz="4300" b="1" dirty="0">
                <a:latin typeface="Times New Roman" pitchFamily="18" charset="0"/>
                <a:cs typeface="Times New Roman" pitchFamily="18" charset="0"/>
              </a:rPr>
              <a:t>Verapamil, </a:t>
            </a:r>
            <a:r>
              <a:rPr lang="en-US" sz="4300" b="1" dirty="0" err="1">
                <a:latin typeface="Times New Roman" pitchFamily="18" charset="0"/>
                <a:cs typeface="Times New Roman" pitchFamily="18" charset="0"/>
              </a:rPr>
              <a:t>diltiazem</a:t>
            </a:r>
            <a:r>
              <a:rPr lang="en-US" sz="4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4300" b="1" dirty="0" err="1">
                <a:latin typeface="Times New Roman" pitchFamily="18" charset="0"/>
                <a:cs typeface="Times New Roman" pitchFamily="18" charset="0"/>
              </a:rPr>
              <a:t>dihydropyridine</a:t>
            </a:r>
            <a:r>
              <a:rPr lang="en-US" sz="4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family are all equally effective in lowering blood pressure. </a:t>
            </a:r>
          </a:p>
          <a:p>
            <a:pPr algn="just" rtl="0"/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inhibition of calcium influx into arterial smooth muscle cells.</a:t>
            </a:r>
          </a:p>
        </p:txBody>
      </p:sp>
    </p:spTree>
    <p:extLst>
      <p:ext uri="{BB962C8B-B14F-4D97-AF65-F5344CB8AC3E}">
        <p14:creationId xmlns:p14="http://schemas.microsoft.com/office/powerpoint/2010/main" val="24985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626</Words>
  <Application>Microsoft Office PowerPoint</Application>
  <PresentationFormat>Custom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سمة Office</vt:lpstr>
      <vt:lpstr>PowerPoint Presentation</vt:lpstr>
      <vt:lpstr>Angiotensin-converting enzyme inhibitors </vt:lpstr>
      <vt:lpstr>PowerPoint Presentation</vt:lpstr>
      <vt:lpstr>PowerPoint Presentation</vt:lpstr>
      <vt:lpstr>PowerPoint Presentation</vt:lpstr>
      <vt:lpstr>Pharmacokinetics </vt:lpstr>
      <vt:lpstr>Therapeutic uses </vt:lpstr>
      <vt:lpstr>Adverse effects  </vt:lpstr>
      <vt:lpstr>3. Calcium channel blockers </vt:lpstr>
      <vt:lpstr>PowerPoint Presentation</vt:lpstr>
      <vt:lpstr>PowerPoint Presentation</vt:lpstr>
      <vt:lpstr>Therapeutic uses </vt:lpstr>
      <vt:lpstr>PowerPoint Presentation</vt:lpstr>
      <vt:lpstr>Adverse effects </vt:lpstr>
      <vt:lpstr>PowerPoint Presentation</vt:lpstr>
      <vt:lpstr>Centrally acting adrenergic drugs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acer</dc:creator>
  <cp:lastModifiedBy>DR.Ahmed Saker 2o1O</cp:lastModifiedBy>
  <cp:revision>20</cp:revision>
  <dcterms:created xsi:type="dcterms:W3CDTF">2016-11-11T14:49:25Z</dcterms:created>
  <dcterms:modified xsi:type="dcterms:W3CDTF">2017-11-23T07:55:31Z</dcterms:modified>
</cp:coreProperties>
</file>